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sldIdLst>
    <p:sldId id="256" r:id="rId2"/>
    <p:sldId id="257" r:id="rId3"/>
    <p:sldId id="276" r:id="rId4"/>
    <p:sldId id="316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314" r:id="rId21"/>
    <p:sldId id="315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84" autoAdjust="0"/>
    <p:restoredTop sz="94660"/>
  </p:normalViewPr>
  <p:slideViewPr>
    <p:cSldViewPr showGuides="1">
      <p:cViewPr varScale="1">
        <p:scale>
          <a:sx n="83" d="100"/>
          <a:sy n="83" d="100"/>
        </p:scale>
        <p:origin x="-924" y="-90"/>
      </p:cViewPr>
      <p:guideLst>
        <p:guide orient="horz" pos="1056"/>
        <p:guide pos="29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01" name="Group 10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3882" name="Group 90"/>
            <p:cNvGrpSpPr>
              <a:grpSpLocks/>
            </p:cNvGrpSpPr>
            <p:nvPr userDrawn="1"/>
          </p:nvGrpSpPr>
          <p:grpSpPr bwMode="auto">
            <a:xfrm>
              <a:off x="696" y="1979"/>
              <a:ext cx="3132" cy="324"/>
              <a:chOff x="696" y="894"/>
              <a:chExt cx="3132" cy="324"/>
            </a:xfrm>
          </p:grpSpPr>
          <p:sp>
            <p:nvSpPr>
              <p:cNvPr id="33878" name="Rectangle 86"/>
              <p:cNvSpPr>
                <a:spLocks noChangeArrowheads="1"/>
              </p:cNvSpPr>
              <p:nvPr userDrawn="1"/>
            </p:nvSpPr>
            <p:spPr bwMode="ltGray">
              <a:xfrm>
                <a:off x="696" y="894"/>
                <a:ext cx="1104" cy="288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79" name="Rectangle 87"/>
              <p:cNvSpPr>
                <a:spLocks noChangeArrowheads="1"/>
              </p:cNvSpPr>
              <p:nvPr userDrawn="1"/>
            </p:nvSpPr>
            <p:spPr bwMode="ltGray">
              <a:xfrm>
                <a:off x="696" y="1122"/>
                <a:ext cx="1440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80" name="Rectangle 88"/>
              <p:cNvSpPr>
                <a:spLocks noChangeArrowheads="1"/>
              </p:cNvSpPr>
              <p:nvPr userDrawn="1"/>
            </p:nvSpPr>
            <p:spPr bwMode="ltGray">
              <a:xfrm>
                <a:off x="1716" y="1068"/>
                <a:ext cx="2112" cy="108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81" name="Rectangle 89"/>
              <p:cNvSpPr>
                <a:spLocks noChangeArrowheads="1"/>
              </p:cNvSpPr>
              <p:nvPr userDrawn="1"/>
            </p:nvSpPr>
            <p:spPr bwMode="ltGray">
              <a:xfrm>
                <a:off x="1713" y="954"/>
                <a:ext cx="1872" cy="144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33848" name="Rectangle 56"/>
            <p:cNvSpPr>
              <a:spLocks noChangeArrowheads="1"/>
            </p:cNvSpPr>
            <p:nvPr userDrawn="1"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33794" name="Group 2"/>
            <p:cNvGrpSpPr>
              <a:grpSpLocks/>
            </p:cNvGrpSpPr>
            <p:nvPr userDrawn="1"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33795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33796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797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798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799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00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01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02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0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0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0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06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07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0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0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1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11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12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1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1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1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16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17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33818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33819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20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21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22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23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24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25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26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27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28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29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30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31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32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33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34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35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36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37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38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39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40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41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42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43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44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45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46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3847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33872" name="Line 80"/>
            <p:cNvSpPr>
              <a:spLocks noChangeShapeType="1"/>
            </p:cNvSpPr>
            <p:nvPr userDrawn="1"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33898" name="Group 106"/>
            <p:cNvGrpSpPr>
              <a:grpSpLocks/>
            </p:cNvGrpSpPr>
            <p:nvPr userDrawn="1"/>
          </p:nvGrpSpPr>
          <p:grpSpPr bwMode="auto">
            <a:xfrm>
              <a:off x="261" y="1962"/>
              <a:ext cx="3567" cy="1494"/>
              <a:chOff x="261" y="877"/>
              <a:chExt cx="3567" cy="1494"/>
            </a:xfrm>
          </p:grpSpPr>
          <p:sp>
            <p:nvSpPr>
              <p:cNvPr id="33874" name="Line 82"/>
              <p:cNvSpPr>
                <a:spLocks noChangeShapeType="1"/>
              </p:cNvSpPr>
              <p:nvPr/>
            </p:nvSpPr>
            <p:spPr bwMode="ltGray">
              <a:xfrm flipH="1">
                <a:off x="261" y="951"/>
                <a:ext cx="1533" cy="3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75" name="Line 83"/>
              <p:cNvSpPr>
                <a:spLocks noChangeShapeType="1"/>
              </p:cNvSpPr>
              <p:nvPr/>
            </p:nvSpPr>
            <p:spPr bwMode="ltGray">
              <a:xfrm>
                <a:off x="383" y="879"/>
                <a:ext cx="0" cy="149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76" name="Arc 84"/>
              <p:cNvSpPr>
                <a:spLocks/>
              </p:cNvSpPr>
              <p:nvPr/>
            </p:nvSpPr>
            <p:spPr bwMode="ltGray">
              <a:xfrm rot="16200000" flipH="1">
                <a:off x="303" y="876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83" name="Arc 91"/>
              <p:cNvSpPr>
                <a:spLocks/>
              </p:cNvSpPr>
              <p:nvPr userDrawn="1"/>
            </p:nvSpPr>
            <p:spPr bwMode="ltGray">
              <a:xfrm>
                <a:off x="692" y="895"/>
                <a:ext cx="267" cy="209"/>
              </a:xfrm>
              <a:custGeom>
                <a:avLst/>
                <a:gdLst>
                  <a:gd name="G0" fmla="+- 16787 0 0"/>
                  <a:gd name="G1" fmla="+- 8563 0 0"/>
                  <a:gd name="G2" fmla="+- 21600 0 0"/>
                  <a:gd name="T0" fmla="*/ 36617 w 38387"/>
                  <a:gd name="T1" fmla="*/ 0 h 30163"/>
                  <a:gd name="T2" fmla="*/ 0 w 38387"/>
                  <a:gd name="T3" fmla="*/ 22156 h 30163"/>
                  <a:gd name="T4" fmla="*/ 16787 w 38387"/>
                  <a:gd name="T5" fmla="*/ 8563 h 30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387" h="30163" fill="none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</a:path>
                  <a:path w="38387" h="30163" stroke="0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  <a:lnTo>
                      <a:pt x="16787" y="8563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84" name="Arc 92"/>
              <p:cNvSpPr>
                <a:spLocks/>
              </p:cNvSpPr>
              <p:nvPr userDrawn="1"/>
            </p:nvSpPr>
            <p:spPr bwMode="ltGray">
              <a:xfrm flipV="1">
                <a:off x="834" y="893"/>
                <a:ext cx="288" cy="322"/>
              </a:xfrm>
              <a:custGeom>
                <a:avLst/>
                <a:gdLst>
                  <a:gd name="G0" fmla="+- 21600 0 0"/>
                  <a:gd name="G1" fmla="+- 5361 0 0"/>
                  <a:gd name="G2" fmla="+- 21600 0 0"/>
                  <a:gd name="T0" fmla="*/ 10995 w 21600"/>
                  <a:gd name="T1" fmla="*/ 24179 h 24179"/>
                  <a:gd name="T2" fmla="*/ 676 w 21600"/>
                  <a:gd name="T3" fmla="*/ 0 h 24179"/>
                  <a:gd name="T4" fmla="*/ 21600 w 21600"/>
                  <a:gd name="T5" fmla="*/ 5361 h 24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179" fill="none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</a:path>
                  <a:path w="21600" h="24179" stroke="0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  <a:lnTo>
                      <a:pt x="21600" y="5361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85" name="Arc 93"/>
              <p:cNvSpPr>
                <a:spLocks/>
              </p:cNvSpPr>
              <p:nvPr userDrawn="1"/>
            </p:nvSpPr>
            <p:spPr bwMode="ltGray">
              <a:xfrm flipV="1">
                <a:off x="1124" y="888"/>
                <a:ext cx="288" cy="329"/>
              </a:xfrm>
              <a:custGeom>
                <a:avLst/>
                <a:gdLst>
                  <a:gd name="G0" fmla="+- 0 0 0"/>
                  <a:gd name="G1" fmla="+- 4933 0 0"/>
                  <a:gd name="G2" fmla="+- 21600 0 0"/>
                  <a:gd name="T0" fmla="*/ 21029 w 21600"/>
                  <a:gd name="T1" fmla="*/ 0 h 24653"/>
                  <a:gd name="T2" fmla="*/ 8813 w 21600"/>
                  <a:gd name="T3" fmla="*/ 24653 h 24653"/>
                  <a:gd name="T4" fmla="*/ 0 w 21600"/>
                  <a:gd name="T5" fmla="*/ 4933 h 24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653" fill="none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</a:path>
                  <a:path w="21600" h="24653" stroke="0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  <a:lnTo>
                      <a:pt x="0" y="4933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86" name="Line 94"/>
              <p:cNvSpPr>
                <a:spLocks noChangeShapeType="1"/>
              </p:cNvSpPr>
              <p:nvPr userDrawn="1"/>
            </p:nvSpPr>
            <p:spPr bwMode="ltGray">
              <a:xfrm flipV="1">
                <a:off x="720" y="891"/>
                <a:ext cx="417" cy="32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87" name="Line 95"/>
              <p:cNvSpPr>
                <a:spLocks noChangeShapeType="1"/>
              </p:cNvSpPr>
              <p:nvPr userDrawn="1"/>
            </p:nvSpPr>
            <p:spPr bwMode="ltGray">
              <a:xfrm>
                <a:off x="771" y="891"/>
                <a:ext cx="300" cy="324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88" name="Arc 96"/>
              <p:cNvSpPr>
                <a:spLocks/>
              </p:cNvSpPr>
              <p:nvPr userDrawn="1"/>
            </p:nvSpPr>
            <p:spPr bwMode="ltGray">
              <a:xfrm flipV="1">
                <a:off x="2708" y="954"/>
                <a:ext cx="727" cy="619"/>
              </a:xfrm>
              <a:custGeom>
                <a:avLst/>
                <a:gdLst>
                  <a:gd name="G0" fmla="+- 18917 0 0"/>
                  <a:gd name="G1" fmla="+- 0 0 0"/>
                  <a:gd name="G2" fmla="+- 21600 0 0"/>
                  <a:gd name="T0" fmla="*/ 4536 w 18917"/>
                  <a:gd name="T1" fmla="*/ 16117 h 16117"/>
                  <a:gd name="T2" fmla="*/ 0 w 18917"/>
                  <a:gd name="T3" fmla="*/ 10426 h 16117"/>
                  <a:gd name="T4" fmla="*/ 18917 w 18917"/>
                  <a:gd name="T5" fmla="*/ 0 h 16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17" h="16117" fill="none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</a:path>
                  <a:path w="18917" h="16117" stroke="0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  <a:lnTo>
                      <a:pt x="18917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89" name="Arc 97"/>
              <p:cNvSpPr>
                <a:spLocks/>
              </p:cNvSpPr>
              <p:nvPr userDrawn="1"/>
            </p:nvSpPr>
            <p:spPr bwMode="ltGray">
              <a:xfrm>
                <a:off x="3076" y="922"/>
                <a:ext cx="425" cy="215"/>
              </a:xfrm>
              <a:custGeom>
                <a:avLst/>
                <a:gdLst>
                  <a:gd name="G0" fmla="+- 21430 0 0"/>
                  <a:gd name="G1" fmla="+- 0 0 0"/>
                  <a:gd name="G2" fmla="+- 21600 0 0"/>
                  <a:gd name="T0" fmla="*/ 42771 w 42771"/>
                  <a:gd name="T1" fmla="*/ 3334 h 21600"/>
                  <a:gd name="T2" fmla="*/ 0 w 42771"/>
                  <a:gd name="T3" fmla="*/ 2703 h 21600"/>
                  <a:gd name="T4" fmla="*/ 21430 w 42771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771" h="21600" fill="none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</a:path>
                  <a:path w="42771" h="21600" stroke="0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  <a:lnTo>
                      <a:pt x="21430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90" name="Arc 98"/>
              <p:cNvSpPr>
                <a:spLocks/>
              </p:cNvSpPr>
              <p:nvPr userDrawn="1"/>
            </p:nvSpPr>
            <p:spPr bwMode="ltGray">
              <a:xfrm flipH="1" flipV="1">
                <a:off x="3441" y="1037"/>
                <a:ext cx="288" cy="144"/>
              </a:xfrm>
              <a:custGeom>
                <a:avLst/>
                <a:gdLst>
                  <a:gd name="G0" fmla="+- 21571 0 0"/>
                  <a:gd name="G1" fmla="+- 0 0 0"/>
                  <a:gd name="G2" fmla="+- 21600 0 0"/>
                  <a:gd name="T0" fmla="*/ 43129 w 43129"/>
                  <a:gd name="T1" fmla="*/ 1348 h 21600"/>
                  <a:gd name="T2" fmla="*/ 0 w 43129"/>
                  <a:gd name="T3" fmla="*/ 1115 h 21600"/>
                  <a:gd name="T4" fmla="*/ 21571 w 431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29" h="21600" fill="none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</a:path>
                  <a:path w="43129" h="21600" stroke="0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  <a:lnTo>
                      <a:pt x="21571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91" name="Arc 99"/>
              <p:cNvSpPr>
                <a:spLocks/>
              </p:cNvSpPr>
              <p:nvPr userDrawn="1"/>
            </p:nvSpPr>
            <p:spPr bwMode="ltGray">
              <a:xfrm flipH="1" flipV="1">
                <a:off x="2745" y="1045"/>
                <a:ext cx="201" cy="130"/>
              </a:xfrm>
              <a:custGeom>
                <a:avLst/>
                <a:gdLst>
                  <a:gd name="G0" fmla="+- 21600 0 0"/>
                  <a:gd name="G1" fmla="+- 6405 0 0"/>
                  <a:gd name="G2" fmla="+- 21600 0 0"/>
                  <a:gd name="T0" fmla="*/ 42229 w 43200"/>
                  <a:gd name="T1" fmla="*/ 0 h 28005"/>
                  <a:gd name="T2" fmla="*/ 764 w 43200"/>
                  <a:gd name="T3" fmla="*/ 710 h 28005"/>
                  <a:gd name="T4" fmla="*/ 21600 w 43200"/>
                  <a:gd name="T5" fmla="*/ 6405 h 28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28005" fill="none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</a:path>
                  <a:path w="43200" h="28005" stroke="0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  <a:lnTo>
                      <a:pt x="21600" y="640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92" name="Line 100"/>
              <p:cNvSpPr>
                <a:spLocks noChangeShapeType="1"/>
              </p:cNvSpPr>
              <p:nvPr userDrawn="1"/>
            </p:nvSpPr>
            <p:spPr bwMode="ltGray">
              <a:xfrm>
                <a:off x="2784" y="960"/>
                <a:ext cx="219" cy="21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93" name="Line 101"/>
              <p:cNvSpPr>
                <a:spLocks noChangeShapeType="1"/>
              </p:cNvSpPr>
              <p:nvPr userDrawn="1"/>
            </p:nvSpPr>
            <p:spPr bwMode="ltGray">
              <a:xfrm>
                <a:off x="3282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94" name="Line 102"/>
              <p:cNvSpPr>
                <a:spLocks noChangeShapeType="1"/>
              </p:cNvSpPr>
              <p:nvPr userDrawn="1"/>
            </p:nvSpPr>
            <p:spPr bwMode="ltGray">
              <a:xfrm flipH="1">
                <a:off x="2976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95" name="Line 103"/>
              <p:cNvSpPr>
                <a:spLocks noChangeShapeType="1"/>
              </p:cNvSpPr>
              <p:nvPr userDrawn="1"/>
            </p:nvSpPr>
            <p:spPr bwMode="ltGray">
              <a:xfrm>
                <a:off x="3279" y="951"/>
                <a:ext cx="0" cy="225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96" name="Line 104"/>
              <p:cNvSpPr>
                <a:spLocks noChangeShapeType="1"/>
              </p:cNvSpPr>
              <p:nvPr userDrawn="1"/>
            </p:nvSpPr>
            <p:spPr bwMode="ltGray">
              <a:xfrm>
                <a:off x="3579" y="951"/>
                <a:ext cx="0" cy="29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897" name="Line 105"/>
              <p:cNvSpPr>
                <a:spLocks noChangeShapeType="1"/>
              </p:cNvSpPr>
              <p:nvPr userDrawn="1"/>
            </p:nvSpPr>
            <p:spPr bwMode="ltGray">
              <a:xfrm>
                <a:off x="288" y="1176"/>
                <a:ext cx="354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  <p:sp>
        <p:nvSpPr>
          <p:cNvPr id="33867" name="Rectangle 75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3386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86200"/>
            <a:ext cx="6400800" cy="175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3CA2E94-C127-48EB-BF0F-3BE4C2DFE28A}" type="datetime1">
              <a:rPr lang="en-US"/>
              <a:pPr/>
              <a:t>9/28/2014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24B06071-0726-49A0-B99A-6171DB8BE43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27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01EA3E7-A9B7-42F1-85A1-2C9B6E593C98}" type="datetime1">
              <a:rPr lang="en-US"/>
              <a:pPr/>
              <a:t>9/28/2014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B982AA9C-738A-4DE3-97AA-5E12F3637FA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799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94BC71A-B580-449F-888B-3916EAE5743A}" type="datetime1">
              <a:rPr lang="en-US"/>
              <a:pPr/>
              <a:t>9/28/2014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78933F66-39A4-4201-B4CD-5DC3A83077B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226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331EAE2-6DCC-498D-814D-37F73F616893}" type="datetime1">
              <a:rPr lang="en-US"/>
              <a:pPr/>
              <a:t>9/28/2014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E8B6D285-6D20-49BF-8FA2-A41E75A9334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17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2B3DB96-F87B-43FD-9792-FA4FFDFBED38}" type="datetime1">
              <a:rPr lang="en-US"/>
              <a:pPr/>
              <a:t>9/28/2014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EABFBA3E-07A6-4EFE-A3B1-9F7E3F0D94E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898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48755F0-3C42-488D-BE83-B8EC48F6C904}" type="datetime1">
              <a:rPr lang="en-US"/>
              <a:pPr/>
              <a:t>9/28/2014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974BA811-36A2-4CAD-B86F-06E71AFF1B7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425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F395E5A-D12B-4B56-B0F0-B6D378A96A65}" type="datetime1">
              <a:rPr lang="en-US"/>
              <a:pPr/>
              <a:t>9/28/2014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4FBBB4C4-C509-4FBA-9BA4-496E600B13B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755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C7C4682-0B37-41AC-A6C8-CB3A4B879F82}" type="datetime1">
              <a:rPr lang="en-US"/>
              <a:pPr/>
              <a:t>9/28/2014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EEFE6159-A894-40AB-B26B-9960A2088D6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359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B245E9C-D4AD-431D-A3D7-51CBD46BF255}" type="datetime1">
              <a:rPr lang="en-US"/>
              <a:pPr/>
              <a:t>9/28/2014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70784037-D257-4457-80C2-D79BDC0D7C7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561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FE33576-7506-41CD-9F37-17FEDF6FD3EA}" type="datetime1">
              <a:rPr lang="en-US"/>
              <a:pPr/>
              <a:t>9/28/2014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Page </a:t>
            </a:r>
            <a:fld id="{A89B14CF-CD09-4F2B-ADA2-F3C9FBF3DB1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79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8435" name="Group 3"/>
            <p:cNvGrpSpPr>
              <a:grpSpLocks/>
            </p:cNvGrpSpPr>
            <p:nvPr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18436" name="Line 4"/>
              <p:cNvSpPr>
                <a:spLocks noChangeShapeType="1"/>
              </p:cNvSpPr>
              <p:nvPr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37" name="Line 5"/>
              <p:cNvSpPr>
                <a:spLocks noChangeShapeType="1"/>
              </p:cNvSpPr>
              <p:nvPr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38" name="Line 6"/>
              <p:cNvSpPr>
                <a:spLocks noChangeShapeType="1"/>
              </p:cNvSpPr>
              <p:nvPr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39" name="Line 7"/>
              <p:cNvSpPr>
                <a:spLocks noChangeShapeType="1"/>
              </p:cNvSpPr>
              <p:nvPr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40" name="Line 8"/>
              <p:cNvSpPr>
                <a:spLocks noChangeShapeType="1"/>
              </p:cNvSpPr>
              <p:nvPr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41" name="Line 9"/>
              <p:cNvSpPr>
                <a:spLocks noChangeShapeType="1"/>
              </p:cNvSpPr>
              <p:nvPr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42" name="Line 10"/>
              <p:cNvSpPr>
                <a:spLocks noChangeShapeType="1"/>
              </p:cNvSpPr>
              <p:nvPr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43" name="Line 11"/>
              <p:cNvSpPr>
                <a:spLocks noChangeShapeType="1"/>
              </p:cNvSpPr>
              <p:nvPr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44" name="Line 12"/>
              <p:cNvSpPr>
                <a:spLocks noChangeShapeType="1"/>
              </p:cNvSpPr>
              <p:nvPr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45" name="Line 13"/>
              <p:cNvSpPr>
                <a:spLocks noChangeShapeType="1"/>
              </p:cNvSpPr>
              <p:nvPr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46" name="Line 14"/>
              <p:cNvSpPr>
                <a:spLocks noChangeShapeType="1"/>
              </p:cNvSpPr>
              <p:nvPr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47" name="Line 15"/>
              <p:cNvSpPr>
                <a:spLocks noChangeShapeType="1"/>
              </p:cNvSpPr>
              <p:nvPr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48" name="Line 16"/>
              <p:cNvSpPr>
                <a:spLocks noChangeShapeType="1"/>
              </p:cNvSpPr>
              <p:nvPr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49" name="Line 17"/>
              <p:cNvSpPr>
                <a:spLocks noChangeShapeType="1"/>
              </p:cNvSpPr>
              <p:nvPr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50" name="Line 18"/>
              <p:cNvSpPr>
                <a:spLocks noChangeShapeType="1"/>
              </p:cNvSpPr>
              <p:nvPr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51" name="Line 19"/>
              <p:cNvSpPr>
                <a:spLocks noChangeShapeType="1"/>
              </p:cNvSpPr>
              <p:nvPr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52" name="Line 20"/>
              <p:cNvSpPr>
                <a:spLocks noChangeShapeType="1"/>
              </p:cNvSpPr>
              <p:nvPr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53" name="Line 21"/>
              <p:cNvSpPr>
                <a:spLocks noChangeShapeType="1"/>
              </p:cNvSpPr>
              <p:nvPr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54" name="Line 22"/>
              <p:cNvSpPr>
                <a:spLocks noChangeShapeType="1"/>
              </p:cNvSpPr>
              <p:nvPr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55" name="Line 23"/>
              <p:cNvSpPr>
                <a:spLocks noChangeShapeType="1"/>
              </p:cNvSpPr>
              <p:nvPr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56" name="Line 24"/>
              <p:cNvSpPr>
                <a:spLocks noChangeShapeType="1"/>
              </p:cNvSpPr>
              <p:nvPr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57" name="Line 25"/>
              <p:cNvSpPr>
                <a:spLocks noChangeShapeType="1"/>
              </p:cNvSpPr>
              <p:nvPr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18458" name="Group 26"/>
            <p:cNvGrpSpPr>
              <a:grpSpLocks/>
            </p:cNvGrpSpPr>
            <p:nvPr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18459" name="Line 27"/>
              <p:cNvSpPr>
                <a:spLocks noChangeShapeType="1"/>
              </p:cNvSpPr>
              <p:nvPr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60" name="Line 28"/>
              <p:cNvSpPr>
                <a:spLocks noChangeShapeType="1"/>
              </p:cNvSpPr>
              <p:nvPr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61" name="Line 29"/>
              <p:cNvSpPr>
                <a:spLocks noChangeShapeType="1"/>
              </p:cNvSpPr>
              <p:nvPr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62" name="Line 30"/>
              <p:cNvSpPr>
                <a:spLocks noChangeShapeType="1"/>
              </p:cNvSpPr>
              <p:nvPr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63" name="Line 31"/>
              <p:cNvSpPr>
                <a:spLocks noChangeShapeType="1"/>
              </p:cNvSpPr>
              <p:nvPr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64" name="Line 32"/>
              <p:cNvSpPr>
                <a:spLocks noChangeShapeType="1"/>
              </p:cNvSpPr>
              <p:nvPr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65" name="Line 33"/>
              <p:cNvSpPr>
                <a:spLocks noChangeShapeType="1"/>
              </p:cNvSpPr>
              <p:nvPr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66" name="Line 34"/>
              <p:cNvSpPr>
                <a:spLocks noChangeShapeType="1"/>
              </p:cNvSpPr>
              <p:nvPr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67" name="Line 35"/>
              <p:cNvSpPr>
                <a:spLocks noChangeShapeType="1"/>
              </p:cNvSpPr>
              <p:nvPr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68" name="Line 36"/>
              <p:cNvSpPr>
                <a:spLocks noChangeShapeType="1"/>
              </p:cNvSpPr>
              <p:nvPr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69" name="Line 37"/>
              <p:cNvSpPr>
                <a:spLocks noChangeShapeType="1"/>
              </p:cNvSpPr>
              <p:nvPr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70" name="Line 38"/>
              <p:cNvSpPr>
                <a:spLocks noChangeShapeType="1"/>
              </p:cNvSpPr>
              <p:nvPr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71" name="Line 39"/>
              <p:cNvSpPr>
                <a:spLocks noChangeShapeType="1"/>
              </p:cNvSpPr>
              <p:nvPr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72" name="Line 40"/>
              <p:cNvSpPr>
                <a:spLocks noChangeShapeType="1"/>
              </p:cNvSpPr>
              <p:nvPr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73" name="Line 41"/>
              <p:cNvSpPr>
                <a:spLocks noChangeShapeType="1"/>
              </p:cNvSpPr>
              <p:nvPr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74" name="Line 42"/>
              <p:cNvSpPr>
                <a:spLocks noChangeShapeType="1"/>
              </p:cNvSpPr>
              <p:nvPr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75" name="Line 43"/>
              <p:cNvSpPr>
                <a:spLocks noChangeShapeType="1"/>
              </p:cNvSpPr>
              <p:nvPr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76" name="Line 44"/>
              <p:cNvSpPr>
                <a:spLocks noChangeShapeType="1"/>
              </p:cNvSpPr>
              <p:nvPr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77" name="Line 45"/>
              <p:cNvSpPr>
                <a:spLocks noChangeShapeType="1"/>
              </p:cNvSpPr>
              <p:nvPr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78" name="Line 46"/>
              <p:cNvSpPr>
                <a:spLocks noChangeShapeType="1"/>
              </p:cNvSpPr>
              <p:nvPr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79" name="Line 47"/>
              <p:cNvSpPr>
                <a:spLocks noChangeShapeType="1"/>
              </p:cNvSpPr>
              <p:nvPr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80" name="Line 48"/>
              <p:cNvSpPr>
                <a:spLocks noChangeShapeType="1"/>
              </p:cNvSpPr>
              <p:nvPr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81" name="Line 49"/>
              <p:cNvSpPr>
                <a:spLocks noChangeShapeType="1"/>
              </p:cNvSpPr>
              <p:nvPr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82" name="Line 50"/>
              <p:cNvSpPr>
                <a:spLocks noChangeShapeType="1"/>
              </p:cNvSpPr>
              <p:nvPr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83" name="Line 51"/>
              <p:cNvSpPr>
                <a:spLocks noChangeShapeType="1"/>
              </p:cNvSpPr>
              <p:nvPr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84" name="Line 52"/>
              <p:cNvSpPr>
                <a:spLocks noChangeShapeType="1"/>
              </p:cNvSpPr>
              <p:nvPr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85" name="Line 53"/>
              <p:cNvSpPr>
                <a:spLocks noChangeShapeType="1"/>
              </p:cNvSpPr>
              <p:nvPr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86" name="Line 54"/>
              <p:cNvSpPr>
                <a:spLocks noChangeShapeType="1"/>
              </p:cNvSpPr>
              <p:nvPr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87" name="Line 55"/>
              <p:cNvSpPr>
                <a:spLocks noChangeShapeType="1"/>
              </p:cNvSpPr>
              <p:nvPr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  <p:sp>
        <p:nvSpPr>
          <p:cNvPr id="18488" name="Rectangle 56" descr="60%"/>
          <p:cNvSpPr>
            <a:spLocks noChangeArrowheads="1"/>
          </p:cNvSpPr>
          <p:nvPr/>
        </p:nvSpPr>
        <p:spPr bwMode="ltGray">
          <a:xfrm>
            <a:off x="3352800" y="0"/>
            <a:ext cx="5791200" cy="152400"/>
          </a:xfrm>
          <a:prstGeom prst="rect">
            <a:avLst/>
          </a:prstGeom>
          <a:pattFill prst="pct60">
            <a:fgClr>
              <a:schemeClr val="folHlink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512" name="Line 80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8513" name="Group 81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18514" name="Line 82"/>
            <p:cNvSpPr>
              <a:spLocks noChangeShapeType="1"/>
            </p:cNvSpPr>
            <p:nvPr/>
          </p:nvSpPr>
          <p:spPr bwMode="ltGray">
            <a:xfrm flipH="1">
              <a:off x="96" y="1037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515" name="Line 83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516" name="Arc 84"/>
            <p:cNvSpPr>
              <a:spLocks/>
            </p:cNvSpPr>
            <p:nvPr/>
          </p:nvSpPr>
          <p:spPr bwMode="ltGray">
            <a:xfrm flipH="1">
              <a:off x="217" y="916"/>
              <a:ext cx="239" cy="239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8507" name="Rectangle 7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50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Architectural CAD </a:t>
            </a:r>
            <a:r>
              <a:rPr lang="en-US" dirty="0" smtClean="0"/>
              <a:t>I – IM230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25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51816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GABLE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vertical triangular portion of the end of a building having a double-sloping roof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126759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HIP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4724143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external angle at the junction of two sloping roofs or sides of a roof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4400" y="533400"/>
            <a:ext cx="3733800" cy="266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4400" y="3657600"/>
            <a:ext cx="3733800" cy="2566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717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3582988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GUARDRAIL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4114800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railing that is usually installed along open sided stairs or raised areas, where the floor is more than 30” below, that prevents persons from falling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048000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HANDRAILING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4645384"/>
            <a:ext cx="2940034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Any openwork construction or rail used as a barrier or the like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9200" y="658791"/>
            <a:ext cx="3657599" cy="2743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9200" y="3919079"/>
            <a:ext cx="3657599" cy="260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759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3582988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MANSARD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roof having a double slope on all four sides, the lower being much steeper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048000"/>
            <a:ext cx="35052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RUBBER</a:t>
            </a:r>
            <a:r>
              <a:rPr lang="en-US" sz="4400" dirty="0"/>
              <a:t> </a:t>
            </a:r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ROOF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33450" y="4495800"/>
            <a:ext cx="348615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highly resilient material, typically used to cover flat or low sloped roofs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4401" y="3962400"/>
            <a:ext cx="4005615" cy="25683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4401" y="507735"/>
            <a:ext cx="4005616" cy="3004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95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51816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NEWEL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4114800" cy="2362200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/>
              <a:t>The central post or column around </a:t>
            </a:r>
            <a:r>
              <a:rPr lang="en-US" sz="2200" dirty="0" smtClean="0"/>
              <a:t>with </a:t>
            </a:r>
            <a:r>
              <a:rPr lang="en-US" sz="2200" dirty="0"/>
              <a:t>the steps of a circular staircase wind, and which provides support for the staircase. Also the ending post on the open sided staircase where the handrail terminates into</a:t>
            </a:r>
            <a:endParaRPr lang="en-US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882634" y="4419857"/>
            <a:ext cx="4114800" cy="599885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NOSING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14400" y="4953000"/>
            <a:ext cx="4159234" cy="1905000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/>
              <a:t>The prominent, usually rounded, horizontal edge which extends beyond an upright face below; as the projection of a tread beyond a riser</a:t>
            </a:r>
            <a:endParaRPr lang="en-US" sz="2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10400" y="507688"/>
            <a:ext cx="1676400" cy="29660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9200" y="4343400"/>
            <a:ext cx="3657600" cy="220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9200" y="507687"/>
            <a:ext cx="1676400" cy="29660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31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51816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OVERHANG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projection of an upper story or beyond a story immediately below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126759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PARAPET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4724143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low guarding wall at any point of sudden drop, as at the edge of a roof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62400" y="604712"/>
            <a:ext cx="1591815" cy="2900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76801" y="3962400"/>
            <a:ext cx="3677414" cy="2667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95801" y="604712"/>
            <a:ext cx="2219707" cy="2900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509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51816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PITCH/SLOPE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4114800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slope of a roof, usually expressed as a ratio of vertical rise to horizontal run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126759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RIDGE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4724143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horizontal line at the junction of the upper most edges of two sloping roof surfaces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1600" y="838200"/>
            <a:ext cx="3352800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1600" y="3657600"/>
            <a:ext cx="33528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6839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51816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RISE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810000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height of a flight of stairs from landing to landing; the height between successive treads of a stair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200400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RUN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4668899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horizontal distance from the face of a wall to the ridge of the roof. Additionally, it is the width of a single stair tread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8259" y="762000"/>
            <a:ext cx="3802341" cy="289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8259" y="4267200"/>
            <a:ext cx="3802341" cy="213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029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41148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RISER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vertical face of a stair step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126759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TREAD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4724143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horizontal part of a step; includes the nosing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3000" y="685800"/>
            <a:ext cx="3463486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3000" y="3962400"/>
            <a:ext cx="3463486" cy="266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7029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47244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SADDLE/CRICKET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small saddle-shaped projection on a sloping roof; used to divert water around an obstacle such as a chimney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126759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SHED ROOF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14400" y="4602065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roof shape having only one sloping plane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38801" y="685800"/>
            <a:ext cx="2895600" cy="266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05400" y="3802380"/>
            <a:ext cx="3429000" cy="26746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7029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51816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SHINGLE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4267200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roofing material of cut stock lengths, widths, and thickness; used as an exterior covering on sloped roofs and side walls; applied in an overlapping fashion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126759"/>
            <a:ext cx="4114800" cy="1554162"/>
          </a:xfrm>
        </p:spPr>
        <p:txBody>
          <a:bodyPr/>
          <a:lstStyle/>
          <a:p>
            <a:r>
              <a:rPr lang="en-US" sz="4400" b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SOFFIT</a:t>
            </a:r>
            <a:endParaRPr lang="en-US" sz="4400" b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4724143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exposed undersurface of any overhead component of a building, such as an arch, balcony, beam, roof eave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4000" y="431032"/>
            <a:ext cx="3200400" cy="3378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4000" y="4191000"/>
            <a:ext cx="3200400" cy="2368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7029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</a:t>
            </a:r>
            <a:r>
              <a:rPr lang="en-US" dirty="0"/>
              <a:t>4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54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51816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SPINDLE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short turned part as in a baluster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126759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STRINGER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4724143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An inclined board which supports the end of the steps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4400" y="3810000"/>
            <a:ext cx="3733799" cy="25431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4400" y="533400"/>
            <a:ext cx="3733800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777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51816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SPIRAL STAIR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flight of stairs, circular in plan, whose treads wind around a central newel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126759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STAIR HEADROOM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46166" y="4724143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clear vertical clearance height measured from the nosing of a stair tread to any overhead obstruction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57800" y="533400"/>
            <a:ext cx="2743200" cy="289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57800" y="3733800"/>
            <a:ext cx="2743200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77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6781800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ACOUSTICAL CEILING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7086600" cy="1447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ceiling covered by, or formed of, an acoustical material that is especially designed to absorb sound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4400" y="3387091"/>
            <a:ext cx="3657600" cy="2937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3000" y="3387090"/>
            <a:ext cx="3581399" cy="2937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78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152400"/>
            <a:ext cx="5880413" cy="14017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CEILING SUSPENSION SYSTEM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14121" y="1622425"/>
            <a:ext cx="4053393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system of metal members designed to support a suspended ceiling, typically an acoustical ceiling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7741" y="3886200"/>
            <a:ext cx="3683627" cy="2663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7742" y="914401"/>
            <a:ext cx="3683627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886200"/>
            <a:ext cx="3962400" cy="14017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SUSPENDED ACOUSTICAL CEILING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quarter" idx="4"/>
          </p:nvPr>
        </p:nvSpPr>
        <p:spPr>
          <a:xfrm>
            <a:off x="954348" y="5218138"/>
            <a:ext cx="4053393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An acoustical ceiling which is suspended from the building structure above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33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3582988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BALUSTER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short vertical member, often circular in section, used to support a stair handrail or a guardrail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559175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BALUSTRADE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14400" y="4953000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An entire railing system including a top rail, balusters, and sometimes a bottom rail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9200" y="699578"/>
            <a:ext cx="3429000" cy="27294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9200" y="3810000"/>
            <a:ext cx="3429000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0960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3582988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DORMER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structure projecting from a sloping roof usually housing a window or ventilation louver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352800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EAVES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14400" y="4953000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lower edge of a sloping roof; that part of a roof of a building which projects beyond the wall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4400" y="685800"/>
            <a:ext cx="3733800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4400" y="3733800"/>
            <a:ext cx="3733800" cy="27537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6793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3582988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BULKHEAD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structure covering an opening, shaft, or service equipment that provides adequate headroom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400476"/>
            <a:ext cx="38100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FALSE CEILING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14400" y="4789214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secondary ceiling formed to provide space for services (such as ductwork, piping, wiring) above it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4400" y="609600"/>
            <a:ext cx="38100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4400" y="3858437"/>
            <a:ext cx="3810000" cy="2582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5754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3582988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DOWNSPOUT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3582988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vertical pipe used to conduct water from a roof drain or gutter to the ground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2954662"/>
            <a:ext cx="4114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GUTTER</a:t>
            </a:r>
            <a:endParaRPr lang="en-US" sz="4400" b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14400" y="4343400"/>
            <a:ext cx="3810000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shallow channel of metal immediately below and along the eaves of a building to catch and carry off rainwater from the roof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3000" y="914400"/>
            <a:ext cx="3657599" cy="5257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0953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609601"/>
            <a:ext cx="3582988" cy="914400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FLASHING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1600200"/>
            <a:ext cx="4191000" cy="1828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thin impervious material place in construction (e.g., in mortar joints, around windows and doors, roof penetrations) to prevent water penetration and/or provide water drainage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914400" y="3423293"/>
            <a:ext cx="4876800" cy="1554162"/>
          </a:xfrm>
        </p:spPr>
        <p:txBody>
          <a:bodyPr/>
          <a:lstStyle/>
          <a:p>
            <a:r>
              <a:rPr lang="en-US" sz="4400" b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ICE DAM SHIELD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14400" y="4876800"/>
            <a:ext cx="4387834" cy="1905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rubber membrane installed under the roofing material to prevent the build up of snow and ice at the eaves of a sloping roof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05400" y="685800"/>
            <a:ext cx="3429000" cy="2476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42224" y="3657600"/>
            <a:ext cx="3092176" cy="28570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2753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Blueprint design template">
  <a:themeElements>
    <a:clrScheme name="Office Theme 2">
      <a:dk1>
        <a:srgbClr val="40458C"/>
      </a:dk1>
      <a:lt1>
        <a:srgbClr val="FFFFFF"/>
      </a:lt1>
      <a:dk2>
        <a:srgbClr val="9900CC"/>
      </a:dk2>
      <a:lt2>
        <a:srgbClr val="1B285F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Office Theme">
      <a:majorFont>
        <a:latin typeface="Tahoma"/>
        <a:ea typeface=""/>
        <a:cs typeface="Tahoma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40458C"/>
        </a:dk1>
        <a:lt1>
          <a:srgbClr val="FFFFFF"/>
        </a:lt1>
        <a:dk2>
          <a:srgbClr val="9900CC"/>
        </a:dk2>
        <a:lt2>
          <a:srgbClr val="1B285F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4D4D4D"/>
        </a:dk2>
        <a:lt2>
          <a:srgbClr val="333333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3D62"/>
        </a:dk1>
        <a:lt1>
          <a:srgbClr val="E3F0F9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EFF6FB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D62"/>
        </a:dk1>
        <a:lt1>
          <a:srgbClr val="FFFFFF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3300"/>
        </a:dk1>
        <a:lt1>
          <a:srgbClr val="FFFFFF"/>
        </a:lt1>
        <a:dk2>
          <a:srgbClr val="663300"/>
        </a:dk2>
        <a:lt2>
          <a:srgbClr val="000000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Blueprint design template</Template>
  <TotalTime>1107</TotalTime>
  <Words>722</Words>
  <Application>Microsoft Office PowerPoint</Application>
  <PresentationFormat>On-screen Show (4:3)</PresentationFormat>
  <Paragraphs>78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Blueprint design template</vt:lpstr>
      <vt:lpstr>Architectural CAD I – IM230</vt:lpstr>
      <vt:lpstr>GROUP 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Course Title</dc:title>
  <dc:creator>Kay Adams Manion</dc:creator>
  <cp:lastModifiedBy>SHSBT</cp:lastModifiedBy>
  <cp:revision>127</cp:revision>
  <cp:lastPrinted>1601-01-01T00:00:00Z</cp:lastPrinted>
  <dcterms:created xsi:type="dcterms:W3CDTF">2014-08-15T00:37:59Z</dcterms:created>
  <dcterms:modified xsi:type="dcterms:W3CDTF">2014-09-28T21:33:55Z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TC010689871033</vt:lpwstr>
  </property>
</Properties>
</file>